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Raleway"/>
      <p:regular r:id="rId19"/>
      <p:bold r:id="rId20"/>
      <p:italic r:id="rId21"/>
      <p:boldItalic r:id="rId22"/>
    </p:embeddedFont>
    <p:embeddedFont>
      <p:font typeface="Lato"/>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bold.fntdata"/><Relationship Id="rId22" Type="http://schemas.openxmlformats.org/officeDocument/2006/relationships/font" Target="fonts/Raleway-boldItalic.fntdata"/><Relationship Id="rId21" Type="http://schemas.openxmlformats.org/officeDocument/2006/relationships/font" Target="fonts/Raleway-italic.fntdata"/><Relationship Id="rId24" Type="http://schemas.openxmlformats.org/officeDocument/2006/relationships/font" Target="fonts/Lato-bold.fntdata"/><Relationship Id="rId23" Type="http://schemas.openxmlformats.org/officeDocument/2006/relationships/font" Target="fonts/Lato-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boldItalic.fntdata"/><Relationship Id="rId25" Type="http://schemas.openxmlformats.org/officeDocument/2006/relationships/font" Target="fonts/La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Raleway-regular.fntdata"/><Relationship Id="rId18" Type="http://schemas.openxmlformats.org/officeDocument/2006/relationships/slide" Target="slides/slide13.xml"/></Relationships>
</file>

<file path=ppt/media/image1.png>
</file>

<file path=ppt/media/image10.png>
</file>

<file path=ppt/media/image11.jpg>
</file>

<file path=ppt/media/image12.png>
</file>

<file path=ppt/media/image13.png>
</file>

<file path=ppt/media/image14.png>
</file>

<file path=ppt/media/image15.png>
</file>

<file path=ppt/media/image16.png>
</file>

<file path=ppt/media/image2.png>
</file>

<file path=ppt/media/image3.pn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5f6af9dd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5f6af9dd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t>Attending to the brief requirement for this task I am going to summarize the Kanban methodology though my choice is still a mystery I cannot explain entirely, yet. </a:t>
            </a:r>
            <a:endParaRPr sz="1600"/>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18b5d0babd0_2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18b5d0babd0_2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25430e6bdd_5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25430e6bdd_5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1d9c67055b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1d9c67055b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251622d556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251622d556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900"/>
              <a:t>Considering </a:t>
            </a:r>
            <a:r>
              <a:rPr lang="en" sz="1900"/>
              <a:t>the context all methodologies </a:t>
            </a:r>
            <a:r>
              <a:rPr lang="en" sz="1900"/>
              <a:t>all methodologies share more than diverge.</a:t>
            </a:r>
            <a:endParaRPr sz="1900"/>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18b5d0babd0_2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18b5d0babd0_2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rPr>
              <a:t>I should say that I got a bias on reading poetry, interest that swapped to coding </a:t>
            </a:r>
            <a:endParaRPr sz="1300"/>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1d9c67055b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1d9c67055b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t>when once learned a little about programming I used to find myself quite long whiles awestruck on the beautiful simplicity of some scripts.</a:t>
            </a:r>
            <a:endParaRPr sz="1600"/>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18b5d0babd0_2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18b5d0babd0_2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500"/>
              <a:t>The same appealing reaction I got after learning that the keystone of the Kanban methodology was not that visually centred workflow tracking system everybody uses to talk about to define Kanban</a:t>
            </a:r>
            <a:endParaRPr sz="150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251622d556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251622d556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600"/>
              <a:t>this was just a myth among others, but the insight you might get by focusing on the quest of the method which reads as it follows  "from workflow to optimise value, to optimise value by optimising flow".</a:t>
            </a:r>
            <a:endParaRPr sz="1600"/>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18b5d0babd0_2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18b5d0babd0_2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Being this complexity crowded with so many concerns in action, namely customer requirements, team skills and conditions the first quest is get proper definitions, do it properly and measure it. The Kanban handbook call it the basic Tandem:</a:t>
            </a:r>
            <a:endParaRPr sz="14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18b5d0babd0_2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18b5d0babd0_2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And here is the mysterious connection. You probably will got new insights by stopping and unblocking blocked tasks </a:t>
            </a:r>
            <a:endParaRPr sz="1300"/>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18b5d0babd0_2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18b5d0babd0_2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dk1"/>
                </a:solidFill>
              </a:rPr>
              <a:t>(it seems obvious but check out what is actually blocking and clean it) because solving tasks by coding is really of the same nature than crafting expressions with words, and as poetry, it depends so much on inspiration. Here creativity is a strategy.</a:t>
            </a:r>
            <a:endParaRPr sz="1500">
              <a:solidFill>
                <a:schemeClr val="dk1"/>
              </a:solidFill>
            </a:endParaRPr>
          </a:p>
          <a:p>
            <a:pPr indent="0" lvl="0" marL="0" rtl="0" algn="l">
              <a:spcBef>
                <a:spcPts val="0"/>
              </a:spcBef>
              <a:spcAft>
                <a:spcPts val="0"/>
              </a:spcAft>
              <a:buClr>
                <a:schemeClr val="dk1"/>
              </a:buClr>
              <a:buSzPts val="1100"/>
              <a:buFont typeface="Arial"/>
              <a:buNone/>
            </a:pPr>
            <a:r>
              <a:t/>
            </a:r>
            <a:endParaRPr sz="1500">
              <a:solidFill>
                <a:schemeClr val="dk1"/>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251d9112a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251d9112a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729450" y="1322450"/>
            <a:ext cx="3787800" cy="19881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000"/>
              <a:buNone/>
              <a:defRPr sz="4000">
                <a:solidFill>
                  <a:schemeClr val="dk2"/>
                </a:solidFill>
              </a:defRPr>
            </a:lvl1pPr>
            <a:lvl2pPr lvl="1">
              <a:spcBef>
                <a:spcPts val="0"/>
              </a:spcBef>
              <a:spcAft>
                <a:spcPts val="0"/>
              </a:spcAft>
              <a:buClr>
                <a:schemeClr val="dk2"/>
              </a:buClr>
              <a:buSzPts val="4000"/>
              <a:buNone/>
              <a:defRPr sz="4000">
                <a:solidFill>
                  <a:schemeClr val="dk2"/>
                </a:solidFill>
              </a:defRPr>
            </a:lvl2pPr>
            <a:lvl3pPr lvl="2">
              <a:spcBef>
                <a:spcPts val="0"/>
              </a:spcBef>
              <a:spcAft>
                <a:spcPts val="0"/>
              </a:spcAft>
              <a:buClr>
                <a:schemeClr val="dk2"/>
              </a:buClr>
              <a:buSzPts val="4000"/>
              <a:buNone/>
              <a:defRPr sz="4000">
                <a:solidFill>
                  <a:schemeClr val="dk2"/>
                </a:solidFill>
              </a:defRPr>
            </a:lvl3pPr>
            <a:lvl4pPr lvl="3">
              <a:spcBef>
                <a:spcPts val="0"/>
              </a:spcBef>
              <a:spcAft>
                <a:spcPts val="0"/>
              </a:spcAft>
              <a:buClr>
                <a:schemeClr val="dk2"/>
              </a:buClr>
              <a:buSzPts val="4000"/>
              <a:buNone/>
              <a:defRPr sz="4000">
                <a:solidFill>
                  <a:schemeClr val="dk2"/>
                </a:solidFill>
              </a:defRPr>
            </a:lvl4pPr>
            <a:lvl5pPr lvl="4">
              <a:spcBef>
                <a:spcPts val="0"/>
              </a:spcBef>
              <a:spcAft>
                <a:spcPts val="0"/>
              </a:spcAft>
              <a:buClr>
                <a:schemeClr val="dk2"/>
              </a:buClr>
              <a:buSzPts val="4000"/>
              <a:buNone/>
              <a:defRPr sz="4000">
                <a:solidFill>
                  <a:schemeClr val="dk2"/>
                </a:solidFill>
              </a:defRPr>
            </a:lvl5pPr>
            <a:lvl6pPr lvl="5">
              <a:spcBef>
                <a:spcPts val="0"/>
              </a:spcBef>
              <a:spcAft>
                <a:spcPts val="0"/>
              </a:spcAft>
              <a:buClr>
                <a:schemeClr val="dk2"/>
              </a:buClr>
              <a:buSzPts val="4000"/>
              <a:buNone/>
              <a:defRPr sz="4000">
                <a:solidFill>
                  <a:schemeClr val="dk2"/>
                </a:solidFill>
              </a:defRPr>
            </a:lvl6pPr>
            <a:lvl7pPr lvl="6">
              <a:spcBef>
                <a:spcPts val="0"/>
              </a:spcBef>
              <a:spcAft>
                <a:spcPts val="0"/>
              </a:spcAft>
              <a:buClr>
                <a:schemeClr val="dk2"/>
              </a:buClr>
              <a:buSzPts val="4000"/>
              <a:buNone/>
              <a:defRPr sz="4000">
                <a:solidFill>
                  <a:schemeClr val="dk2"/>
                </a:solidFill>
              </a:defRPr>
            </a:lvl7pPr>
            <a:lvl8pPr lvl="7">
              <a:spcBef>
                <a:spcPts val="0"/>
              </a:spcBef>
              <a:spcAft>
                <a:spcPts val="0"/>
              </a:spcAft>
              <a:buClr>
                <a:schemeClr val="dk2"/>
              </a:buClr>
              <a:buSzPts val="4000"/>
              <a:buNone/>
              <a:defRPr sz="4000">
                <a:solidFill>
                  <a:schemeClr val="dk2"/>
                </a:solidFill>
              </a:defRPr>
            </a:lvl8pPr>
            <a:lvl9pPr lvl="8">
              <a:spcBef>
                <a:spcPts val="0"/>
              </a:spcBef>
              <a:spcAft>
                <a:spcPts val="0"/>
              </a:spcAft>
              <a:buClr>
                <a:schemeClr val="dk2"/>
              </a:buClr>
              <a:buSzPts val="4000"/>
              <a:buNone/>
              <a:defRPr sz="4000">
                <a:solidFill>
                  <a:schemeClr val="dk2"/>
                </a:solidFill>
              </a:defRPr>
            </a:lvl9pPr>
          </a:lstStyle>
          <a:p/>
        </p:txBody>
      </p:sp>
      <p:sp>
        <p:nvSpPr>
          <p:cNvPr id="11" name="Google Shape;11;p2"/>
          <p:cNvSpPr txBox="1"/>
          <p:nvPr>
            <p:ph idx="1" type="subTitle"/>
          </p:nvPr>
        </p:nvSpPr>
        <p:spPr>
          <a:xfrm>
            <a:off x="729595" y="3401500"/>
            <a:ext cx="37878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 name="Google Shape;12;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13" name="Google Shape;13;p2"/>
          <p:cNvGrpSpPr/>
          <p:nvPr/>
        </p:nvGrpSpPr>
        <p:grpSpPr>
          <a:xfrm>
            <a:off x="830392" y="1191256"/>
            <a:ext cx="745763" cy="45826"/>
            <a:chOff x="4580561" y="2589004"/>
            <a:chExt cx="1064464" cy="25200"/>
          </a:xfrm>
        </p:grpSpPr>
        <p:sp>
          <p:nvSpPr>
            <p:cNvPr id="14" name="Google Shape;14;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0" name="Shape 90"/>
        <p:cNvGrpSpPr/>
        <p:nvPr/>
      </p:nvGrpSpPr>
      <p:grpSpPr>
        <a:xfrm>
          <a:off x="0" y="0"/>
          <a:ext cx="0" cy="0"/>
          <a:chOff x="0" y="0"/>
          <a:chExt cx="0" cy="0"/>
        </a:xfrm>
      </p:grpSpPr>
      <p:sp>
        <p:nvSpPr>
          <p:cNvPr id="91" name="Google Shape;91;p11"/>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 name="Google Shape;92;p11"/>
          <p:cNvGrpSpPr/>
          <p:nvPr/>
        </p:nvGrpSpPr>
        <p:grpSpPr>
          <a:xfrm>
            <a:off x="830392" y="1191256"/>
            <a:ext cx="745763" cy="45826"/>
            <a:chOff x="4580561" y="2589004"/>
            <a:chExt cx="1064464" cy="25200"/>
          </a:xfrm>
        </p:grpSpPr>
        <p:sp>
          <p:nvSpPr>
            <p:cNvPr id="93" name="Google Shape;93;p11"/>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11"/>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96" name="Google Shape;96;p11"/>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97" name="Google Shape;97;p11"/>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SECTION_TITLE_AND_DESCRIPTION_1">
    <p:spTree>
      <p:nvGrpSpPr>
        <p:cNvPr id="99" name="Shape 99"/>
        <p:cNvGrpSpPr/>
        <p:nvPr/>
      </p:nvGrpSpPr>
      <p:grpSpPr>
        <a:xfrm>
          <a:off x="0" y="0"/>
          <a:ext cx="0" cy="0"/>
          <a:chOff x="0" y="0"/>
          <a:chExt cx="0" cy="0"/>
        </a:xfrm>
      </p:grpSpPr>
      <p:pic>
        <p:nvPicPr>
          <p:cNvPr descr="Side view of hands writing in a notebook at a cafe" id="100" name="Google Shape;100;p12"/>
          <p:cNvPicPr preferRelativeResize="0"/>
          <p:nvPr/>
        </p:nvPicPr>
        <p:blipFill rotWithShape="1">
          <a:blip r:embed="rId2">
            <a:alphaModFix/>
          </a:blip>
          <a:srcRect b="26446" l="9050" r="54351" t="12064"/>
          <a:stretch/>
        </p:blipFill>
        <p:spPr>
          <a:xfrm>
            <a:off x="1" y="-50"/>
            <a:ext cx="4572000" cy="5143501"/>
          </a:xfrm>
          <a:prstGeom prst="rect">
            <a:avLst/>
          </a:prstGeom>
          <a:noFill/>
          <a:ln>
            <a:noFill/>
          </a:ln>
        </p:spPr>
      </p:pic>
      <p:sp>
        <p:nvSpPr>
          <p:cNvPr id="101" name="Google Shape;101;p12"/>
          <p:cNvSpPr/>
          <p:nvPr/>
        </p:nvSpPr>
        <p:spPr>
          <a:xfrm>
            <a:off x="1650" y="0"/>
            <a:ext cx="45687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 name="Google Shape;102;p12"/>
          <p:cNvGrpSpPr/>
          <p:nvPr/>
        </p:nvGrpSpPr>
        <p:grpSpPr>
          <a:xfrm>
            <a:off x="830392" y="1191256"/>
            <a:ext cx="745763" cy="45826"/>
            <a:chOff x="4580561" y="2589004"/>
            <a:chExt cx="1064464" cy="25200"/>
          </a:xfrm>
        </p:grpSpPr>
        <p:sp>
          <p:nvSpPr>
            <p:cNvPr id="103" name="Google Shape;103;p12"/>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2"/>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 name="Google Shape;105;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106" name="Google Shape;106;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107" name="Google Shape;107;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08" name="Google Shape;108;p12"/>
          <p:cNvSpPr txBox="1"/>
          <p:nvPr>
            <p:ph idx="12" type="sldNum"/>
          </p:nvPr>
        </p:nvSpPr>
        <p:spPr>
          <a:xfrm>
            <a:off x="8536300" y="474985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2">
  <p:cSld name="SECTION_TITLE_AND_DESCRIPTION_1_2">
    <p:spTree>
      <p:nvGrpSpPr>
        <p:cNvPr id="109" name="Shape 109"/>
        <p:cNvGrpSpPr/>
        <p:nvPr/>
      </p:nvGrpSpPr>
      <p:grpSpPr>
        <a:xfrm>
          <a:off x="0" y="0"/>
          <a:ext cx="0" cy="0"/>
          <a:chOff x="0" y="0"/>
          <a:chExt cx="0" cy="0"/>
        </a:xfrm>
      </p:grpSpPr>
      <p:pic>
        <p:nvPicPr>
          <p:cNvPr id="110" name="Google Shape;110;p13"/>
          <p:cNvPicPr preferRelativeResize="0"/>
          <p:nvPr/>
        </p:nvPicPr>
        <p:blipFill rotWithShape="1">
          <a:blip r:embed="rId2">
            <a:alphaModFix/>
          </a:blip>
          <a:srcRect b="0" l="31883" r="25713" t="8096"/>
          <a:stretch/>
        </p:blipFill>
        <p:spPr>
          <a:xfrm>
            <a:off x="0" y="0"/>
            <a:ext cx="4575250" cy="5143500"/>
          </a:xfrm>
          <a:prstGeom prst="rect">
            <a:avLst/>
          </a:prstGeom>
          <a:noFill/>
          <a:ln>
            <a:noFill/>
          </a:ln>
        </p:spPr>
      </p:pic>
      <p:sp>
        <p:nvSpPr>
          <p:cNvPr id="111" name="Google Shape;111;p13"/>
          <p:cNvSpPr/>
          <p:nvPr/>
        </p:nvSpPr>
        <p:spPr>
          <a:xfrm>
            <a:off x="-75" y="0"/>
            <a:ext cx="45720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 name="Google Shape;112;p13"/>
          <p:cNvGrpSpPr/>
          <p:nvPr/>
        </p:nvGrpSpPr>
        <p:grpSpPr>
          <a:xfrm>
            <a:off x="830392" y="1191256"/>
            <a:ext cx="745763" cy="45826"/>
            <a:chOff x="4580561" y="2589004"/>
            <a:chExt cx="1064464" cy="25200"/>
          </a:xfrm>
        </p:grpSpPr>
        <p:sp>
          <p:nvSpPr>
            <p:cNvPr id="113" name="Google Shape;113;p13"/>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3"/>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 name="Google Shape;115;p13"/>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116" name="Google Shape;116;p13"/>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117" name="Google Shape;117;p13"/>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18" name="Google Shape;118;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19" name="Shape 119"/>
        <p:cNvGrpSpPr/>
        <p:nvPr/>
      </p:nvGrpSpPr>
      <p:grpSpPr>
        <a:xfrm>
          <a:off x="0" y="0"/>
          <a:ext cx="0" cy="0"/>
          <a:chOff x="0" y="0"/>
          <a:chExt cx="0" cy="0"/>
        </a:xfrm>
      </p:grpSpPr>
      <p:sp>
        <p:nvSpPr>
          <p:cNvPr id="120" name="Google Shape;120;p14"/>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21" name="Google Shape;121;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22" name="Shape 122"/>
        <p:cNvGrpSpPr/>
        <p:nvPr/>
      </p:nvGrpSpPr>
      <p:grpSpPr>
        <a:xfrm>
          <a:off x="0" y="0"/>
          <a:ext cx="0" cy="0"/>
          <a:chOff x="0" y="0"/>
          <a:chExt cx="0" cy="0"/>
        </a:xfrm>
      </p:grpSpPr>
      <p:grpSp>
        <p:nvGrpSpPr>
          <p:cNvPr id="123" name="Google Shape;123;p15"/>
          <p:cNvGrpSpPr/>
          <p:nvPr/>
        </p:nvGrpSpPr>
        <p:grpSpPr>
          <a:xfrm>
            <a:off x="830392" y="4169130"/>
            <a:ext cx="745763" cy="45826"/>
            <a:chOff x="4580561" y="2589004"/>
            <a:chExt cx="1064464" cy="25200"/>
          </a:xfrm>
        </p:grpSpPr>
        <p:sp>
          <p:nvSpPr>
            <p:cNvPr id="124" name="Google Shape;124;p15"/>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5"/>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 name="Google Shape;126;p15"/>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27" name="Google Shape;127;p15"/>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28" name="Google Shape;128;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9" name="Shape 129"/>
        <p:cNvGrpSpPr/>
        <p:nvPr/>
      </p:nvGrpSpPr>
      <p:grpSpPr>
        <a:xfrm>
          <a:off x="0" y="0"/>
          <a:ext cx="0" cy="0"/>
          <a:chOff x="0" y="0"/>
          <a:chExt cx="0" cy="0"/>
        </a:xfrm>
      </p:grpSpPr>
      <p:sp>
        <p:nvSpPr>
          <p:cNvPr id="130" name="Google Shape;130;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bg>
      <p:bgPr>
        <a:solidFill>
          <a:schemeClr val="lt2"/>
        </a:solidFill>
      </p:bgPr>
    </p:bg>
    <p:spTree>
      <p:nvGrpSpPr>
        <p:cNvPr id="17" name="Shape 17"/>
        <p:cNvGrpSpPr/>
        <p:nvPr/>
      </p:nvGrpSpPr>
      <p:grpSpPr>
        <a:xfrm>
          <a:off x="0" y="0"/>
          <a:ext cx="0" cy="0"/>
          <a:chOff x="0" y="0"/>
          <a:chExt cx="0" cy="0"/>
        </a:xfrm>
      </p:grpSpPr>
      <p:sp>
        <p:nvSpPr>
          <p:cNvPr id="18" name="Google Shape;18;p3"/>
          <p:cNvSpPr txBox="1"/>
          <p:nvPr>
            <p:ph type="ctrTitle"/>
          </p:nvPr>
        </p:nvSpPr>
        <p:spPr>
          <a:xfrm>
            <a:off x="729450" y="1322450"/>
            <a:ext cx="3787800" cy="19881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000"/>
              <a:buNone/>
              <a:defRPr sz="4000">
                <a:solidFill>
                  <a:schemeClr val="dk2"/>
                </a:solidFill>
              </a:defRPr>
            </a:lvl1pPr>
            <a:lvl2pPr lvl="1" rtl="0">
              <a:spcBef>
                <a:spcPts val="0"/>
              </a:spcBef>
              <a:spcAft>
                <a:spcPts val="0"/>
              </a:spcAft>
              <a:buClr>
                <a:schemeClr val="dk2"/>
              </a:buClr>
              <a:buSzPts val="4000"/>
              <a:buNone/>
              <a:defRPr sz="4000">
                <a:solidFill>
                  <a:schemeClr val="dk2"/>
                </a:solidFill>
              </a:defRPr>
            </a:lvl2pPr>
            <a:lvl3pPr lvl="2" rtl="0">
              <a:spcBef>
                <a:spcPts val="0"/>
              </a:spcBef>
              <a:spcAft>
                <a:spcPts val="0"/>
              </a:spcAft>
              <a:buClr>
                <a:schemeClr val="dk2"/>
              </a:buClr>
              <a:buSzPts val="4000"/>
              <a:buNone/>
              <a:defRPr sz="4000">
                <a:solidFill>
                  <a:schemeClr val="dk2"/>
                </a:solidFill>
              </a:defRPr>
            </a:lvl3pPr>
            <a:lvl4pPr lvl="3" rtl="0">
              <a:spcBef>
                <a:spcPts val="0"/>
              </a:spcBef>
              <a:spcAft>
                <a:spcPts val="0"/>
              </a:spcAft>
              <a:buClr>
                <a:schemeClr val="dk2"/>
              </a:buClr>
              <a:buSzPts val="4000"/>
              <a:buNone/>
              <a:defRPr sz="4000">
                <a:solidFill>
                  <a:schemeClr val="dk2"/>
                </a:solidFill>
              </a:defRPr>
            </a:lvl4pPr>
            <a:lvl5pPr lvl="4" rtl="0">
              <a:spcBef>
                <a:spcPts val="0"/>
              </a:spcBef>
              <a:spcAft>
                <a:spcPts val="0"/>
              </a:spcAft>
              <a:buClr>
                <a:schemeClr val="dk2"/>
              </a:buClr>
              <a:buSzPts val="4000"/>
              <a:buNone/>
              <a:defRPr sz="4000">
                <a:solidFill>
                  <a:schemeClr val="dk2"/>
                </a:solidFill>
              </a:defRPr>
            </a:lvl5pPr>
            <a:lvl6pPr lvl="5" rtl="0">
              <a:spcBef>
                <a:spcPts val="0"/>
              </a:spcBef>
              <a:spcAft>
                <a:spcPts val="0"/>
              </a:spcAft>
              <a:buClr>
                <a:schemeClr val="dk2"/>
              </a:buClr>
              <a:buSzPts val="4000"/>
              <a:buNone/>
              <a:defRPr sz="4000">
                <a:solidFill>
                  <a:schemeClr val="dk2"/>
                </a:solidFill>
              </a:defRPr>
            </a:lvl6pPr>
            <a:lvl7pPr lvl="6" rtl="0">
              <a:spcBef>
                <a:spcPts val="0"/>
              </a:spcBef>
              <a:spcAft>
                <a:spcPts val="0"/>
              </a:spcAft>
              <a:buClr>
                <a:schemeClr val="dk2"/>
              </a:buClr>
              <a:buSzPts val="4000"/>
              <a:buNone/>
              <a:defRPr sz="4000">
                <a:solidFill>
                  <a:schemeClr val="dk2"/>
                </a:solidFill>
              </a:defRPr>
            </a:lvl7pPr>
            <a:lvl8pPr lvl="7" rtl="0">
              <a:spcBef>
                <a:spcPts val="0"/>
              </a:spcBef>
              <a:spcAft>
                <a:spcPts val="0"/>
              </a:spcAft>
              <a:buClr>
                <a:schemeClr val="dk2"/>
              </a:buClr>
              <a:buSzPts val="4000"/>
              <a:buNone/>
              <a:defRPr sz="4000">
                <a:solidFill>
                  <a:schemeClr val="dk2"/>
                </a:solidFill>
              </a:defRPr>
            </a:lvl8pPr>
            <a:lvl9pPr lvl="8" rtl="0">
              <a:spcBef>
                <a:spcPts val="0"/>
              </a:spcBef>
              <a:spcAft>
                <a:spcPts val="0"/>
              </a:spcAft>
              <a:buClr>
                <a:schemeClr val="dk2"/>
              </a:buClr>
              <a:buSzPts val="4000"/>
              <a:buNone/>
              <a:defRPr sz="4000">
                <a:solidFill>
                  <a:schemeClr val="dk2"/>
                </a:solidFill>
              </a:defRPr>
            </a:lvl9pPr>
          </a:lstStyle>
          <a:p/>
        </p:txBody>
      </p:sp>
      <p:sp>
        <p:nvSpPr>
          <p:cNvPr id="19" name="Google Shape;19;p3"/>
          <p:cNvSpPr txBox="1"/>
          <p:nvPr>
            <p:ph idx="1" type="subTitle"/>
          </p:nvPr>
        </p:nvSpPr>
        <p:spPr>
          <a:xfrm>
            <a:off x="729595" y="3401500"/>
            <a:ext cx="37878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0" name="Google Shape;20;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grpSp>
        <p:nvGrpSpPr>
          <p:cNvPr id="21" name="Google Shape;21;p3"/>
          <p:cNvGrpSpPr/>
          <p:nvPr/>
        </p:nvGrpSpPr>
        <p:grpSpPr>
          <a:xfrm>
            <a:off x="830392" y="1191256"/>
            <a:ext cx="745763" cy="45826"/>
            <a:chOff x="4580561" y="2589004"/>
            <a:chExt cx="1064464" cy="25200"/>
          </a:xfrm>
        </p:grpSpPr>
        <p:sp>
          <p:nvSpPr>
            <p:cNvPr id="22" name="Google Shape;22;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 name="Google Shape;24;p3"/>
          <p:cNvSpPr/>
          <p:nvPr/>
        </p:nvSpPr>
        <p:spPr>
          <a:xfrm>
            <a:off x="0" y="1"/>
            <a:ext cx="9144000" cy="467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3"/>
          <p:cNvGrpSpPr/>
          <p:nvPr/>
        </p:nvGrpSpPr>
        <p:grpSpPr>
          <a:xfrm>
            <a:off x="5063224" y="1313339"/>
            <a:ext cx="3459829" cy="2670551"/>
            <a:chOff x="3553042" y="1657806"/>
            <a:chExt cx="3461100" cy="2671532"/>
          </a:xfrm>
        </p:grpSpPr>
        <p:sp>
          <p:nvSpPr>
            <p:cNvPr id="26" name="Google Shape;26;p3"/>
            <p:cNvSpPr/>
            <p:nvPr/>
          </p:nvSpPr>
          <p:spPr>
            <a:xfrm>
              <a:off x="4856024" y="3625653"/>
              <a:ext cx="944700" cy="663300"/>
            </a:xfrm>
            <a:prstGeom prst="trapezoid">
              <a:avLst>
                <a:gd fmla="val 2500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10800000">
              <a:off x="4953871" y="3681997"/>
              <a:ext cx="400200" cy="606600"/>
            </a:xfrm>
            <a:prstGeom prst="triangle">
              <a:avLst>
                <a:gd fmla="val 96745"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a:off x="4767796" y="3681816"/>
              <a:ext cx="163500" cy="606600"/>
            </a:xfrm>
            <a:prstGeom prst="triangle">
              <a:avLst>
                <a:gd fmla="val 98558"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10800000">
              <a:off x="4668343" y="4283738"/>
              <a:ext cx="1230600" cy="45600"/>
            </a:xfrm>
            <a:prstGeom prst="roundRect">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4926950" y="3681915"/>
              <a:ext cx="42900" cy="594300"/>
            </a:xfrm>
            <a:prstGeom prst="rect">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a:off x="3553042" y="1674645"/>
              <a:ext cx="3461100" cy="2014500"/>
            </a:xfrm>
            <a:prstGeom prst="roundRect">
              <a:avLst>
                <a:gd fmla="val 1882" name="adj"/>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a:off x="3553042" y="1657806"/>
              <a:ext cx="3461100" cy="2014500"/>
            </a:xfrm>
            <a:prstGeom prst="roundRect">
              <a:avLst>
                <a:gd fmla="val 1764" name="adj"/>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Component Detail" id="34" name="Google Shape;34;p3"/>
          <p:cNvPicPr preferRelativeResize="0"/>
          <p:nvPr/>
        </p:nvPicPr>
        <p:blipFill rotWithShape="1">
          <a:blip r:embed="rId2">
            <a:alphaModFix/>
          </a:blip>
          <a:srcRect b="25076" l="0" r="0" t="0"/>
          <a:stretch/>
        </p:blipFill>
        <p:spPr>
          <a:xfrm>
            <a:off x="5161725" y="1399791"/>
            <a:ext cx="3262825" cy="1833425"/>
          </a:xfrm>
          <a:prstGeom prst="rect">
            <a:avLst/>
          </a:prstGeom>
          <a:noFill/>
          <a:ln>
            <a:noFill/>
          </a:ln>
        </p:spPr>
      </p:pic>
      <p:sp>
        <p:nvSpPr>
          <p:cNvPr id="35" name="Google Shape;35;p3"/>
          <p:cNvSpPr/>
          <p:nvPr/>
        </p:nvSpPr>
        <p:spPr>
          <a:xfrm flipH="1">
            <a:off x="5156196" y="1401826"/>
            <a:ext cx="3268577" cy="1812993"/>
          </a:xfrm>
          <a:prstGeom prst="rtTriangle">
            <a:avLst/>
          </a:prstGeom>
          <a:solidFill>
            <a:srgbClr val="000000">
              <a:alpha val="3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 name="Google Shape;36;p3"/>
          <p:cNvGrpSpPr/>
          <p:nvPr/>
        </p:nvGrpSpPr>
        <p:grpSpPr>
          <a:xfrm>
            <a:off x="7666681" y="2077877"/>
            <a:ext cx="1148179" cy="2282764"/>
            <a:chOff x="7666681" y="2077877"/>
            <a:chExt cx="1148179" cy="2282764"/>
          </a:xfrm>
        </p:grpSpPr>
        <p:grpSp>
          <p:nvGrpSpPr>
            <p:cNvPr id="37" name="Google Shape;37;p3"/>
            <p:cNvGrpSpPr/>
            <p:nvPr/>
          </p:nvGrpSpPr>
          <p:grpSpPr>
            <a:xfrm>
              <a:off x="7666681" y="2077877"/>
              <a:ext cx="1148179" cy="2282764"/>
              <a:chOff x="3983627" y="1676395"/>
              <a:chExt cx="1449538" cy="2881914"/>
            </a:xfrm>
          </p:grpSpPr>
          <p:sp>
            <p:nvSpPr>
              <p:cNvPr id="38" name="Google Shape;38;p3"/>
              <p:cNvSpPr/>
              <p:nvPr/>
            </p:nvSpPr>
            <p:spPr>
              <a:xfrm rot="-5400000">
                <a:off x="3276827" y="2404608"/>
                <a:ext cx="2860500" cy="1446900"/>
              </a:xfrm>
              <a:prstGeom prst="roundRect">
                <a:avLst>
                  <a:gd fmla="val 4551" name="adj"/>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rot="-5400000">
                <a:off x="3279465" y="2383195"/>
                <a:ext cx="2860500" cy="1446900"/>
              </a:xfrm>
              <a:prstGeom prst="roundRect">
                <a:avLst>
                  <a:gd fmla="val 4551" name="adj"/>
                </a:avLst>
              </a:pr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4473243" y="4318802"/>
                <a:ext cx="472800" cy="76800"/>
              </a:xfrm>
              <a:prstGeom prst="roundRect">
                <a:avLst>
                  <a:gd fmla="val 50000" name="adj"/>
                </a:avLst>
              </a:prstGeom>
              <a:solidFill>
                <a:srgbClr val="4B4B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Mobile View" id="41" name="Google Shape;41;p3"/>
            <p:cNvPicPr preferRelativeResize="0"/>
            <p:nvPr/>
          </p:nvPicPr>
          <p:blipFill rotWithShape="1">
            <a:blip r:embed="rId3">
              <a:alphaModFix/>
            </a:blip>
            <a:srcRect b="4371" l="0" r="0" t="4362"/>
            <a:stretch/>
          </p:blipFill>
          <p:spPr>
            <a:xfrm>
              <a:off x="7720839" y="2222723"/>
              <a:ext cx="1037555" cy="1833418"/>
            </a:xfrm>
            <a:prstGeom prst="rect">
              <a:avLst/>
            </a:prstGeom>
            <a:noFill/>
            <a:ln>
              <a:noFill/>
            </a:ln>
          </p:spPr>
        </p:pic>
        <p:sp>
          <p:nvSpPr>
            <p:cNvPr id="42" name="Google Shape;42;p3"/>
            <p:cNvSpPr/>
            <p:nvPr/>
          </p:nvSpPr>
          <p:spPr>
            <a:xfrm flipH="1">
              <a:off x="7722342" y="2222973"/>
              <a:ext cx="1037700" cy="1833000"/>
            </a:xfrm>
            <a:prstGeom prst="rtTriangle">
              <a:avLst/>
            </a:prstGeom>
            <a:solidFill>
              <a:srgbClr val="000000">
                <a:alpha val="3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3" name="Shape 43"/>
        <p:cNvGrpSpPr/>
        <p:nvPr/>
      </p:nvGrpSpPr>
      <p:grpSpPr>
        <a:xfrm>
          <a:off x="0" y="0"/>
          <a:ext cx="0" cy="0"/>
          <a:chOff x="0" y="0"/>
          <a:chExt cx="0" cy="0"/>
        </a:xfrm>
      </p:grpSpPr>
      <p:grpSp>
        <p:nvGrpSpPr>
          <p:cNvPr id="44" name="Google Shape;44;p4"/>
          <p:cNvGrpSpPr/>
          <p:nvPr/>
        </p:nvGrpSpPr>
        <p:grpSpPr>
          <a:xfrm>
            <a:off x="830392" y="1191256"/>
            <a:ext cx="745763" cy="45826"/>
            <a:chOff x="4580561" y="2589004"/>
            <a:chExt cx="1064464" cy="25200"/>
          </a:xfrm>
        </p:grpSpPr>
        <p:sp>
          <p:nvSpPr>
            <p:cNvPr id="45" name="Google Shape;45;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p:txBody>
      </p:sp>
      <p:sp>
        <p:nvSpPr>
          <p:cNvPr id="48" name="Google Shape;48;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9" name="Shape 49"/>
        <p:cNvGrpSpPr/>
        <p:nvPr/>
      </p:nvGrpSpPr>
      <p:grpSpPr>
        <a:xfrm>
          <a:off x="0" y="0"/>
          <a:ext cx="0" cy="0"/>
          <a:chOff x="0" y="0"/>
          <a:chExt cx="0" cy="0"/>
        </a:xfrm>
      </p:grpSpPr>
      <p:sp>
        <p:nvSpPr>
          <p:cNvPr id="50" name="Google Shape;50;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 name="Google Shape;51;p5"/>
          <p:cNvGrpSpPr/>
          <p:nvPr/>
        </p:nvGrpSpPr>
        <p:grpSpPr>
          <a:xfrm>
            <a:off x="830392" y="1191256"/>
            <a:ext cx="745763" cy="45826"/>
            <a:chOff x="4580561" y="2589004"/>
            <a:chExt cx="1064464" cy="25200"/>
          </a:xfrm>
        </p:grpSpPr>
        <p:sp>
          <p:nvSpPr>
            <p:cNvPr id="52" name="Google Shape;52;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 name="Google Shape;54;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55" name="Google Shape;55;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6" name="Google Shape;56;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7" name="Shape 57"/>
        <p:cNvGrpSpPr/>
        <p:nvPr/>
      </p:nvGrpSpPr>
      <p:grpSpPr>
        <a:xfrm>
          <a:off x="0" y="0"/>
          <a:ext cx="0" cy="0"/>
          <a:chOff x="0" y="0"/>
          <a:chExt cx="0" cy="0"/>
        </a:xfrm>
      </p:grpSpPr>
      <p:sp>
        <p:nvSpPr>
          <p:cNvPr id="58" name="Google Shape;58;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 name="Google Shape;59;p6"/>
          <p:cNvGrpSpPr/>
          <p:nvPr/>
        </p:nvGrpSpPr>
        <p:grpSpPr>
          <a:xfrm>
            <a:off x="830392" y="1191256"/>
            <a:ext cx="745763" cy="45826"/>
            <a:chOff x="4580561" y="2589004"/>
            <a:chExt cx="1064464" cy="25200"/>
          </a:xfrm>
        </p:grpSpPr>
        <p:sp>
          <p:nvSpPr>
            <p:cNvPr id="60" name="Google Shape;60;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 name="Google Shape;62;p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63" name="Google Shape;63;p6"/>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4" name="Google Shape;64;p6"/>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5" name="Google Shape;65;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6" name="Shape 66"/>
        <p:cNvGrpSpPr/>
        <p:nvPr/>
      </p:nvGrpSpPr>
      <p:grpSpPr>
        <a:xfrm>
          <a:off x="0" y="0"/>
          <a:ext cx="0" cy="0"/>
          <a:chOff x="0" y="0"/>
          <a:chExt cx="0" cy="0"/>
        </a:xfrm>
      </p:grpSpPr>
      <p:sp>
        <p:nvSpPr>
          <p:cNvPr id="67" name="Google Shape;67;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 name="Google Shape;68;p7"/>
          <p:cNvGrpSpPr/>
          <p:nvPr/>
        </p:nvGrpSpPr>
        <p:grpSpPr>
          <a:xfrm>
            <a:off x="830392" y="1191256"/>
            <a:ext cx="745763" cy="45826"/>
            <a:chOff x="4580561" y="2589004"/>
            <a:chExt cx="1064464" cy="25200"/>
          </a:xfrm>
        </p:grpSpPr>
        <p:sp>
          <p:nvSpPr>
            <p:cNvPr id="69" name="Google Shape;69;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 name="Google Shape;71;p7"/>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72" name="Google Shape;72;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6" name="Shape 76"/>
        <p:cNvGrpSpPr/>
        <p:nvPr/>
      </p:nvGrpSpPr>
      <p:grpSpPr>
        <a:xfrm>
          <a:off x="0" y="0"/>
          <a:ext cx="0" cy="0"/>
          <a:chOff x="0" y="0"/>
          <a:chExt cx="0" cy="0"/>
        </a:xfrm>
      </p:grpSpPr>
      <p:sp>
        <p:nvSpPr>
          <p:cNvPr id="77" name="Google Shape;7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 name="Google Shape;78;p9"/>
          <p:cNvGrpSpPr/>
          <p:nvPr/>
        </p:nvGrpSpPr>
        <p:grpSpPr>
          <a:xfrm>
            <a:off x="830392" y="1191256"/>
            <a:ext cx="745763" cy="45826"/>
            <a:chOff x="4580561" y="2589004"/>
            <a:chExt cx="1064464" cy="25200"/>
          </a:xfrm>
        </p:grpSpPr>
        <p:sp>
          <p:nvSpPr>
            <p:cNvPr id="79" name="Google Shape;7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 name="Google Shape;81;p9"/>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82" name="Google Shape;82;p9"/>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3" name="Google Shape;83;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84" name="Shape 84"/>
        <p:cNvGrpSpPr/>
        <p:nvPr/>
      </p:nvGrpSpPr>
      <p:grpSpPr>
        <a:xfrm>
          <a:off x="0" y="0"/>
          <a:ext cx="0" cy="0"/>
          <a:chOff x="0" y="0"/>
          <a:chExt cx="0" cy="0"/>
        </a:xfrm>
      </p:grpSpPr>
      <p:grpSp>
        <p:nvGrpSpPr>
          <p:cNvPr id="85" name="Google Shape;85;p10"/>
          <p:cNvGrpSpPr/>
          <p:nvPr/>
        </p:nvGrpSpPr>
        <p:grpSpPr>
          <a:xfrm>
            <a:off x="830392" y="4169130"/>
            <a:ext cx="745763" cy="45826"/>
            <a:chOff x="4580561" y="2589004"/>
            <a:chExt cx="1064464" cy="25200"/>
          </a:xfrm>
        </p:grpSpPr>
        <p:sp>
          <p:nvSpPr>
            <p:cNvPr id="86" name="Google Shape;86;p10"/>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0"/>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10"/>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p:txBody>
      </p:sp>
      <p:sp>
        <p:nvSpPr>
          <p:cNvPr id="89" name="Google Shape;89;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5.png"/><Relationship Id="rId4" Type="http://schemas.openxmlformats.org/officeDocument/2006/relationships/image" Target="../media/image1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 Id="rId3"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6.jpg"/><Relationship Id="rId4" Type="http://schemas.openxmlformats.org/officeDocument/2006/relationships/image" Target="../media/image9.png"/><Relationship Id="rId5" Type="http://schemas.openxmlformats.org/officeDocument/2006/relationships/image" Target="../media/image5.jpg"/><Relationship Id="rId6" Type="http://schemas.openxmlformats.org/officeDocument/2006/relationships/image" Target="../media/image11.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pic>
        <p:nvPicPr>
          <p:cNvPr descr="Open Chromebook laptop computer" id="135" name="Google Shape;135;p17"/>
          <p:cNvPicPr preferRelativeResize="0"/>
          <p:nvPr/>
        </p:nvPicPr>
        <p:blipFill rotWithShape="1">
          <a:blip r:embed="rId3">
            <a:alphaModFix/>
          </a:blip>
          <a:srcRect b="0" l="0" r="3344" t="0"/>
          <a:stretch/>
        </p:blipFill>
        <p:spPr>
          <a:xfrm>
            <a:off x="4606900" y="1399750"/>
            <a:ext cx="4537098" cy="2822399"/>
          </a:xfrm>
          <a:prstGeom prst="rect">
            <a:avLst/>
          </a:prstGeom>
          <a:noFill/>
          <a:ln>
            <a:noFill/>
          </a:ln>
        </p:spPr>
      </p:pic>
      <p:sp>
        <p:nvSpPr>
          <p:cNvPr id="136" name="Google Shape;136;p17"/>
          <p:cNvSpPr txBox="1"/>
          <p:nvPr>
            <p:ph type="ctrTitle"/>
          </p:nvPr>
        </p:nvSpPr>
        <p:spPr>
          <a:xfrm>
            <a:off x="729450" y="1322450"/>
            <a:ext cx="3787800" cy="138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7300"/>
              <a:t>Kanban</a:t>
            </a:r>
            <a:r>
              <a:rPr lang="en" sz="6800"/>
              <a:t>,</a:t>
            </a:r>
            <a:endParaRPr sz="6800"/>
          </a:p>
        </p:txBody>
      </p:sp>
      <p:sp>
        <p:nvSpPr>
          <p:cNvPr id="137" name="Google Shape;137;p17"/>
          <p:cNvSpPr txBox="1"/>
          <p:nvPr>
            <p:ph idx="1" type="subTitle"/>
          </p:nvPr>
        </p:nvSpPr>
        <p:spPr>
          <a:xfrm>
            <a:off x="729600" y="2921750"/>
            <a:ext cx="3787800" cy="94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1700">
                <a:solidFill>
                  <a:srgbClr val="980000"/>
                </a:solidFill>
              </a:rPr>
              <a:t>Workflows to optimize value  to </a:t>
            </a:r>
            <a:endParaRPr b="1" sz="1700">
              <a:solidFill>
                <a:srgbClr val="980000"/>
              </a:solidFill>
            </a:endParaRPr>
          </a:p>
          <a:p>
            <a:pPr indent="0" lvl="0" marL="0" rtl="0" algn="ctr">
              <a:spcBef>
                <a:spcPts val="0"/>
              </a:spcBef>
              <a:spcAft>
                <a:spcPts val="0"/>
              </a:spcAft>
              <a:buNone/>
            </a:pPr>
            <a:r>
              <a:rPr b="1" lang="en" sz="1700">
                <a:solidFill>
                  <a:srgbClr val="980000"/>
                </a:solidFill>
              </a:rPr>
              <a:t>optimize value by optimizing flow.</a:t>
            </a:r>
            <a:endParaRPr b="1" sz="1700">
              <a:solidFill>
                <a:srgbClr val="980000"/>
              </a:solidFill>
            </a:endParaRPr>
          </a:p>
        </p:txBody>
      </p:sp>
      <p:sp>
        <p:nvSpPr>
          <p:cNvPr id="138" name="Google Shape;138;p17"/>
          <p:cNvSpPr txBox="1"/>
          <p:nvPr/>
        </p:nvSpPr>
        <p:spPr>
          <a:xfrm>
            <a:off x="3040050" y="675575"/>
            <a:ext cx="982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pic>
        <p:nvPicPr>
          <p:cNvPr id="139" name="Google Shape;139;p17"/>
          <p:cNvPicPr preferRelativeResize="0"/>
          <p:nvPr/>
        </p:nvPicPr>
        <p:blipFill>
          <a:blip r:embed="rId4">
            <a:alphaModFix/>
          </a:blip>
          <a:stretch>
            <a:fillRect/>
          </a:stretch>
        </p:blipFill>
        <p:spPr>
          <a:xfrm>
            <a:off x="5155600" y="1575750"/>
            <a:ext cx="3549177" cy="205540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26"/>
          <p:cNvSpPr txBox="1"/>
          <p:nvPr>
            <p:ph type="title"/>
          </p:nvPr>
        </p:nvSpPr>
        <p:spPr>
          <a:xfrm>
            <a:off x="730000" y="1318650"/>
            <a:ext cx="3300900" cy="338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Kanban Metrics </a:t>
            </a:r>
            <a:r>
              <a:rPr lang="en" sz="2600"/>
              <a:t>(WIP, Through-Put: WItems finished per unit of time, WI age, Cycle Time)</a:t>
            </a:r>
            <a:endParaRPr sz="2600"/>
          </a:p>
        </p:txBody>
      </p:sp>
      <p:sp>
        <p:nvSpPr>
          <p:cNvPr id="197" name="Google Shape;197;p26"/>
          <p:cNvSpPr txBox="1"/>
          <p:nvPr>
            <p:ph idx="1" type="subTitle"/>
          </p:nvPr>
        </p:nvSpPr>
        <p:spPr>
          <a:xfrm>
            <a:off x="6689875" y="5057725"/>
            <a:ext cx="3300900" cy="431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198" name="Google Shape;198;p26"/>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202" name="Shape 202"/>
        <p:cNvGrpSpPr/>
        <p:nvPr/>
      </p:nvGrpSpPr>
      <p:grpSpPr>
        <a:xfrm>
          <a:off x="0" y="0"/>
          <a:ext cx="0" cy="0"/>
          <a:chOff x="0" y="0"/>
          <a:chExt cx="0" cy="0"/>
        </a:xfrm>
      </p:grpSpPr>
      <p:sp>
        <p:nvSpPr>
          <p:cNvPr id="203" name="Google Shape;203;p27"/>
          <p:cNvSpPr txBox="1"/>
          <p:nvPr>
            <p:ph type="title"/>
          </p:nvPr>
        </p:nvSpPr>
        <p:spPr>
          <a:xfrm>
            <a:off x="729450" y="967275"/>
            <a:ext cx="7392600" cy="299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b="0" sz="1600">
              <a:latin typeface="Lato"/>
              <a:ea typeface="Lato"/>
              <a:cs typeface="Lato"/>
              <a:sym typeface="Lato"/>
            </a:endParaRPr>
          </a:p>
        </p:txBody>
      </p:sp>
      <p:pic>
        <p:nvPicPr>
          <p:cNvPr id="204" name="Google Shape;204;p27"/>
          <p:cNvPicPr preferRelativeResize="0"/>
          <p:nvPr/>
        </p:nvPicPr>
        <p:blipFill>
          <a:blip r:embed="rId3">
            <a:alphaModFix/>
          </a:blip>
          <a:stretch>
            <a:fillRect/>
          </a:stretch>
        </p:blipFill>
        <p:spPr>
          <a:xfrm>
            <a:off x="745075" y="967275"/>
            <a:ext cx="7653851" cy="30323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08" name="Shape 208"/>
        <p:cNvGrpSpPr/>
        <p:nvPr/>
      </p:nvGrpSpPr>
      <p:grpSpPr>
        <a:xfrm>
          <a:off x="0" y="0"/>
          <a:ext cx="0" cy="0"/>
          <a:chOff x="0" y="0"/>
          <a:chExt cx="0" cy="0"/>
        </a:xfrm>
      </p:grpSpPr>
      <p:sp>
        <p:nvSpPr>
          <p:cNvPr id="209" name="Google Shape;209;p28"/>
          <p:cNvSpPr txBox="1"/>
          <p:nvPr>
            <p:ph type="title"/>
          </p:nvPr>
        </p:nvSpPr>
        <p:spPr>
          <a:xfrm>
            <a:off x="729450" y="1322450"/>
            <a:ext cx="7688400" cy="330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210" name="Google Shape;210;p28"/>
          <p:cNvPicPr preferRelativeResize="0"/>
          <p:nvPr/>
        </p:nvPicPr>
        <p:blipFill>
          <a:blip r:embed="rId3">
            <a:alphaModFix/>
          </a:blip>
          <a:stretch>
            <a:fillRect/>
          </a:stretch>
        </p:blipFill>
        <p:spPr>
          <a:xfrm>
            <a:off x="729450" y="951925"/>
            <a:ext cx="7622976" cy="37284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214" name="Shape 214"/>
        <p:cNvGrpSpPr/>
        <p:nvPr/>
      </p:nvGrpSpPr>
      <p:grpSpPr>
        <a:xfrm>
          <a:off x="0" y="0"/>
          <a:ext cx="0" cy="0"/>
          <a:chOff x="0" y="0"/>
          <a:chExt cx="0" cy="0"/>
        </a:xfrm>
      </p:grpSpPr>
      <p:sp>
        <p:nvSpPr>
          <p:cNvPr id="215" name="Google Shape;215;p29"/>
          <p:cNvSpPr txBox="1"/>
          <p:nvPr>
            <p:ph idx="1" type="body"/>
          </p:nvPr>
        </p:nvSpPr>
        <p:spPr>
          <a:xfrm>
            <a:off x="729500" y="1379125"/>
            <a:ext cx="7523100" cy="22164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1600"/>
              </a:spcAft>
              <a:buNone/>
            </a:pPr>
            <a:r>
              <a:t/>
            </a:r>
            <a:endParaRPr/>
          </a:p>
        </p:txBody>
      </p:sp>
      <p:pic>
        <p:nvPicPr>
          <p:cNvPr id="216" name="Google Shape;216;p29"/>
          <p:cNvPicPr preferRelativeResize="0"/>
          <p:nvPr/>
        </p:nvPicPr>
        <p:blipFill>
          <a:blip r:embed="rId3">
            <a:alphaModFix/>
          </a:blip>
          <a:stretch>
            <a:fillRect/>
          </a:stretch>
        </p:blipFill>
        <p:spPr>
          <a:xfrm>
            <a:off x="729450" y="1379125"/>
            <a:ext cx="7523174" cy="22163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3" name="Shape 143"/>
        <p:cNvGrpSpPr/>
        <p:nvPr/>
      </p:nvGrpSpPr>
      <p:grpSpPr>
        <a:xfrm>
          <a:off x="0" y="0"/>
          <a:ext cx="0" cy="0"/>
          <a:chOff x="0" y="0"/>
          <a:chExt cx="0" cy="0"/>
        </a:xfrm>
      </p:grpSpPr>
      <p:sp>
        <p:nvSpPr>
          <p:cNvPr id="144" name="Google Shape;144;p18"/>
          <p:cNvSpPr txBox="1"/>
          <p:nvPr>
            <p:ph type="title"/>
          </p:nvPr>
        </p:nvSpPr>
        <p:spPr>
          <a:xfrm rot="-962">
            <a:off x="2410684" y="109321"/>
            <a:ext cx="3216900" cy="758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rgbClr val="980000"/>
                </a:solidFill>
              </a:rPr>
              <a:t>(defun </a:t>
            </a:r>
            <a:r>
              <a:rPr lang="en" sz="1000">
                <a:solidFill>
                  <a:srgbClr val="000000"/>
                </a:solidFill>
              </a:rPr>
              <a:t>the-road-not-taken (</a:t>
            </a:r>
            <a:r>
              <a:rPr lang="en" sz="1000">
                <a:solidFill>
                  <a:srgbClr val="980000"/>
                </a:solidFill>
              </a:rPr>
              <a:t>x y)</a:t>
            </a:r>
            <a:endParaRPr sz="1000">
              <a:solidFill>
                <a:srgbClr val="980000"/>
              </a:solidFill>
            </a:endParaRPr>
          </a:p>
          <a:p>
            <a:pPr indent="0" lvl="0" marL="0" rtl="0" algn="r">
              <a:spcBef>
                <a:spcPts val="0"/>
              </a:spcBef>
              <a:spcAft>
                <a:spcPts val="0"/>
              </a:spcAft>
              <a:buNone/>
            </a:pPr>
            <a:r>
              <a:rPr lang="en" sz="1000">
                <a:solidFill>
                  <a:srgbClr val="980000"/>
                </a:solidFill>
              </a:rPr>
              <a:t>  (if (= x y) (</a:t>
            </a:r>
            <a:r>
              <a:rPr lang="en" sz="1000">
                <a:solidFill>
                  <a:srgbClr val="0C343D"/>
                </a:solidFill>
              </a:rPr>
              <a:t>message</a:t>
            </a:r>
            <a:r>
              <a:rPr lang="en" sz="1000">
                <a:solidFill>
                  <a:srgbClr val="980000"/>
                </a:solidFill>
              </a:rPr>
              <a:t> "you're my road %s" y)</a:t>
            </a:r>
            <a:endParaRPr sz="1000">
              <a:solidFill>
                <a:srgbClr val="980000"/>
              </a:solidFill>
            </a:endParaRPr>
          </a:p>
          <a:p>
            <a:pPr indent="0" lvl="0" marL="0" rtl="0" algn="r">
              <a:spcBef>
                <a:spcPts val="0"/>
              </a:spcBef>
              <a:spcAft>
                <a:spcPts val="0"/>
              </a:spcAft>
              <a:buNone/>
            </a:pPr>
            <a:r>
              <a:rPr lang="en" sz="1000">
                <a:solidFill>
                  <a:srgbClr val="980000"/>
                </a:solidFill>
              </a:rPr>
              <a:t>	(</a:t>
            </a:r>
            <a:r>
              <a:rPr lang="en" sz="1000">
                <a:solidFill>
                  <a:srgbClr val="0C343D"/>
                </a:solidFill>
              </a:rPr>
              <a:t>message</a:t>
            </a:r>
            <a:r>
              <a:rPr lang="en" sz="1000">
                <a:solidFill>
                  <a:srgbClr val="980000"/>
                </a:solidFill>
              </a:rPr>
              <a:t> "I will think of you %s" y)))</a:t>
            </a:r>
            <a:endParaRPr sz="1000">
              <a:solidFill>
                <a:srgbClr val="980000"/>
              </a:solidFill>
            </a:endParaRPr>
          </a:p>
        </p:txBody>
      </p:sp>
      <p:pic>
        <p:nvPicPr>
          <p:cNvPr id="145" name="Google Shape;145;p18"/>
          <p:cNvPicPr preferRelativeResize="0"/>
          <p:nvPr/>
        </p:nvPicPr>
        <p:blipFill>
          <a:blip r:embed="rId4">
            <a:alphaModFix/>
          </a:blip>
          <a:stretch>
            <a:fillRect/>
          </a:stretch>
        </p:blipFill>
        <p:spPr>
          <a:xfrm rot="-1449565">
            <a:off x="5489438" y="332352"/>
            <a:ext cx="3248249" cy="2489898"/>
          </a:xfrm>
          <a:prstGeom prst="rect">
            <a:avLst/>
          </a:prstGeom>
          <a:noFill/>
          <a:ln>
            <a:noFill/>
          </a:ln>
        </p:spPr>
      </p:pic>
      <p:pic>
        <p:nvPicPr>
          <p:cNvPr id="146" name="Google Shape;146;p18"/>
          <p:cNvPicPr preferRelativeResize="0"/>
          <p:nvPr/>
        </p:nvPicPr>
        <p:blipFill>
          <a:blip r:embed="rId5">
            <a:alphaModFix/>
          </a:blip>
          <a:stretch>
            <a:fillRect/>
          </a:stretch>
        </p:blipFill>
        <p:spPr>
          <a:xfrm rot="-1341622">
            <a:off x="3320100" y="1832450"/>
            <a:ext cx="2411650" cy="2411650"/>
          </a:xfrm>
          <a:prstGeom prst="rect">
            <a:avLst/>
          </a:prstGeom>
          <a:noFill/>
          <a:ln>
            <a:noFill/>
          </a:ln>
        </p:spPr>
      </p:pic>
      <p:pic>
        <p:nvPicPr>
          <p:cNvPr id="147" name="Google Shape;147;p18"/>
          <p:cNvPicPr preferRelativeResize="0"/>
          <p:nvPr/>
        </p:nvPicPr>
        <p:blipFill>
          <a:blip r:embed="rId6">
            <a:alphaModFix/>
          </a:blip>
          <a:stretch>
            <a:fillRect/>
          </a:stretch>
        </p:blipFill>
        <p:spPr>
          <a:xfrm rot="-694340">
            <a:off x="323931" y="912790"/>
            <a:ext cx="2850136" cy="351836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1" name="Shape 151"/>
        <p:cNvGrpSpPr/>
        <p:nvPr/>
      </p:nvGrpSpPr>
      <p:grpSpPr>
        <a:xfrm>
          <a:off x="0" y="0"/>
          <a:ext cx="0" cy="0"/>
          <a:chOff x="0" y="0"/>
          <a:chExt cx="0" cy="0"/>
        </a:xfrm>
      </p:grpSpPr>
      <p:sp>
        <p:nvSpPr>
          <p:cNvPr id="152" name="Google Shape;152;p19"/>
          <p:cNvSpPr txBox="1"/>
          <p:nvPr>
            <p:ph type="title"/>
          </p:nvPr>
        </p:nvSpPr>
        <p:spPr>
          <a:xfrm>
            <a:off x="729450" y="1322450"/>
            <a:ext cx="7688400" cy="253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C343D"/>
                </a:solidFill>
              </a:rPr>
              <a:t>(defun the-road-not-taken (x y)</a:t>
            </a:r>
            <a:endParaRPr>
              <a:solidFill>
                <a:srgbClr val="0C343D"/>
              </a:solidFill>
            </a:endParaRPr>
          </a:p>
          <a:p>
            <a:pPr indent="0" lvl="0" marL="0" rtl="0" algn="l">
              <a:spcBef>
                <a:spcPts val="0"/>
              </a:spcBef>
              <a:spcAft>
                <a:spcPts val="0"/>
              </a:spcAft>
              <a:buNone/>
            </a:pPr>
            <a:r>
              <a:rPr lang="en">
                <a:solidFill>
                  <a:srgbClr val="0C343D"/>
                </a:solidFill>
              </a:rPr>
              <a:t>  (if (= x y)</a:t>
            </a:r>
            <a:endParaRPr>
              <a:solidFill>
                <a:srgbClr val="0C343D"/>
              </a:solidFill>
            </a:endParaRPr>
          </a:p>
          <a:p>
            <a:pPr indent="0" lvl="0" marL="0" rtl="0" algn="l">
              <a:spcBef>
                <a:spcPts val="0"/>
              </a:spcBef>
              <a:spcAft>
                <a:spcPts val="0"/>
              </a:spcAft>
              <a:buNone/>
            </a:pPr>
            <a:r>
              <a:rPr lang="en">
                <a:solidFill>
                  <a:srgbClr val="0C343D"/>
                </a:solidFill>
              </a:rPr>
              <a:t>  	(message "you're my road %s"     y)</a:t>
            </a:r>
            <a:endParaRPr>
              <a:solidFill>
                <a:srgbClr val="0C343D"/>
              </a:solidFill>
            </a:endParaRPr>
          </a:p>
          <a:p>
            <a:pPr indent="0" lvl="0" marL="0" rtl="0" algn="l">
              <a:spcBef>
                <a:spcPts val="0"/>
              </a:spcBef>
              <a:spcAft>
                <a:spcPts val="0"/>
              </a:spcAft>
              <a:buNone/>
            </a:pPr>
            <a:r>
              <a:rPr lang="en">
                <a:solidFill>
                  <a:srgbClr val="0C343D"/>
                </a:solidFill>
              </a:rPr>
              <a:t>	(message "I will think of you %s" y)))</a:t>
            </a:r>
            <a:endParaRPr>
              <a:solidFill>
                <a:srgbClr val="0C343D"/>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6" name="Shape 156"/>
        <p:cNvGrpSpPr/>
        <p:nvPr/>
      </p:nvGrpSpPr>
      <p:grpSpPr>
        <a:xfrm>
          <a:off x="0" y="0"/>
          <a:ext cx="0" cy="0"/>
          <a:chOff x="0" y="0"/>
          <a:chExt cx="0" cy="0"/>
        </a:xfrm>
      </p:grpSpPr>
      <p:sp>
        <p:nvSpPr>
          <p:cNvPr id="157" name="Google Shape;157;p20"/>
          <p:cNvSpPr txBox="1"/>
          <p:nvPr>
            <p:ph type="title"/>
          </p:nvPr>
        </p:nvSpPr>
        <p:spPr>
          <a:xfrm>
            <a:off x="729450" y="1322450"/>
            <a:ext cx="7308300" cy="2170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400">
                <a:solidFill>
                  <a:srgbClr val="000000"/>
                </a:solidFill>
              </a:rPr>
              <a:t>Kanban is a strategy for optimizing the flow of value through a process that uses a visual</a:t>
            </a:r>
            <a:endParaRPr sz="3400">
              <a:solidFill>
                <a:srgbClr val="0000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161" name="Shape 161"/>
        <p:cNvGrpSpPr/>
        <p:nvPr/>
      </p:nvGrpSpPr>
      <p:grpSpPr>
        <a:xfrm>
          <a:off x="0" y="0"/>
          <a:ext cx="0" cy="0"/>
          <a:chOff x="0" y="0"/>
          <a:chExt cx="0" cy="0"/>
        </a:xfrm>
      </p:grpSpPr>
      <p:sp>
        <p:nvSpPr>
          <p:cNvPr id="162" name="Google Shape;162;p21"/>
          <p:cNvSpPr txBox="1"/>
          <p:nvPr>
            <p:ph type="title"/>
          </p:nvPr>
        </p:nvSpPr>
        <p:spPr>
          <a:xfrm>
            <a:off x="729450" y="1322450"/>
            <a:ext cx="2679000" cy="3736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rgbClr val="000000"/>
                </a:solidFill>
              </a:rPr>
              <a:t>As most workflows exist to optimize value, the strategy</a:t>
            </a:r>
            <a:endParaRPr sz="2400">
              <a:solidFill>
                <a:srgbClr val="000000"/>
              </a:solidFill>
            </a:endParaRPr>
          </a:p>
          <a:p>
            <a:pPr indent="0" lvl="0" marL="0" rtl="0" algn="l">
              <a:spcBef>
                <a:spcPts val="0"/>
              </a:spcBef>
              <a:spcAft>
                <a:spcPts val="0"/>
              </a:spcAft>
              <a:buNone/>
            </a:pPr>
            <a:r>
              <a:rPr lang="en" sz="2400">
                <a:solidFill>
                  <a:srgbClr val="000000"/>
                </a:solidFill>
              </a:rPr>
              <a:t>of Kanban is to optimize value by optimizing flow</a:t>
            </a:r>
            <a:endParaRPr sz="2400">
              <a:solidFill>
                <a:srgbClr val="000000"/>
              </a:solidFill>
            </a:endParaRPr>
          </a:p>
        </p:txBody>
      </p:sp>
      <p:sp>
        <p:nvSpPr>
          <p:cNvPr id="163" name="Google Shape;163;p21"/>
          <p:cNvSpPr/>
          <p:nvPr/>
        </p:nvSpPr>
        <p:spPr>
          <a:xfrm>
            <a:off x="3853775" y="698475"/>
            <a:ext cx="1439400" cy="7830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Defining and visualizing a workflow</a:t>
            </a:r>
            <a:endParaRPr/>
          </a:p>
        </p:txBody>
      </p:sp>
      <p:sp>
        <p:nvSpPr>
          <p:cNvPr id="164" name="Google Shape;164;p21"/>
          <p:cNvSpPr/>
          <p:nvPr/>
        </p:nvSpPr>
        <p:spPr>
          <a:xfrm>
            <a:off x="5293175" y="1811750"/>
            <a:ext cx="1328100" cy="1151700"/>
          </a:xfrm>
          <a:prstGeom prst="snip2DiagRect">
            <a:avLst>
              <a:gd fmla="val 10189" name="adj1"/>
              <a:gd fmla="val 16667"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Actively managing items in a workflow</a:t>
            </a:r>
            <a:endParaRPr/>
          </a:p>
        </p:txBody>
      </p:sp>
      <p:sp>
        <p:nvSpPr>
          <p:cNvPr id="165" name="Google Shape;165;p21"/>
          <p:cNvSpPr/>
          <p:nvPr/>
        </p:nvSpPr>
        <p:spPr>
          <a:xfrm>
            <a:off x="6552100" y="3443525"/>
            <a:ext cx="1328100" cy="855600"/>
          </a:xfrm>
          <a:prstGeom prst="snip1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Improving a workflow</a:t>
            </a:r>
            <a:endParaRPr/>
          </a:p>
        </p:txBody>
      </p:sp>
      <p:sp>
        <p:nvSpPr>
          <p:cNvPr id="166" name="Google Shape;166;p21"/>
          <p:cNvSpPr txBox="1"/>
          <p:nvPr/>
        </p:nvSpPr>
        <p:spPr>
          <a:xfrm>
            <a:off x="3408450" y="3523650"/>
            <a:ext cx="2640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cxnSp>
        <p:nvCxnSpPr>
          <p:cNvPr id="167" name="Google Shape;167;p21"/>
          <p:cNvCxnSpPr>
            <a:stCxn id="163" idx="2"/>
            <a:endCxn id="164" idx="2"/>
          </p:cNvCxnSpPr>
          <p:nvPr/>
        </p:nvCxnSpPr>
        <p:spPr>
          <a:xfrm flipH="1" rot="-5400000">
            <a:off x="4480325" y="1574625"/>
            <a:ext cx="906000" cy="719700"/>
          </a:xfrm>
          <a:prstGeom prst="bentConnector2">
            <a:avLst/>
          </a:prstGeom>
          <a:noFill/>
          <a:ln cap="flat" cmpd="sng" w="9525">
            <a:solidFill>
              <a:schemeClr val="dk2"/>
            </a:solidFill>
            <a:prstDash val="solid"/>
            <a:round/>
            <a:headEnd len="med" w="med" type="none"/>
            <a:tailEnd len="med" w="med" type="none"/>
          </a:ln>
        </p:spPr>
      </p:cxnSp>
      <p:cxnSp>
        <p:nvCxnSpPr>
          <p:cNvPr id="168" name="Google Shape;168;p21"/>
          <p:cNvCxnSpPr>
            <a:stCxn id="164" idx="1"/>
            <a:endCxn id="165" idx="2"/>
          </p:cNvCxnSpPr>
          <p:nvPr/>
        </p:nvCxnSpPr>
        <p:spPr>
          <a:xfrm flipH="1" rot="-5400000">
            <a:off x="5800775" y="3119900"/>
            <a:ext cx="907800" cy="594900"/>
          </a:xfrm>
          <a:prstGeom prst="bentConnector2">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2"/>
          <p:cNvSpPr txBox="1"/>
          <p:nvPr>
            <p:ph type="title"/>
          </p:nvPr>
        </p:nvSpPr>
        <p:spPr>
          <a:xfrm>
            <a:off x="790875" y="1207300"/>
            <a:ext cx="2487300" cy="2646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a:t>
            </a:r>
            <a:r>
              <a:rPr lang="en"/>
              <a:t> Basic</a:t>
            </a:r>
            <a:endParaRPr/>
          </a:p>
          <a:p>
            <a:pPr indent="0" lvl="0" marL="0" rtl="0" algn="ctr">
              <a:spcBef>
                <a:spcPts val="0"/>
              </a:spcBef>
              <a:spcAft>
                <a:spcPts val="0"/>
              </a:spcAft>
              <a:buNone/>
            </a:pPr>
            <a:r>
              <a:rPr lang="en"/>
              <a:t>(No) </a:t>
            </a:r>
            <a:r>
              <a:rPr lang="en"/>
              <a:t>tandem</a:t>
            </a:r>
            <a:r>
              <a:rPr lang="en"/>
              <a:t>  (but) </a:t>
            </a:r>
            <a:r>
              <a:rPr lang="en" sz="4900"/>
              <a:t>Triplet</a:t>
            </a:r>
            <a:endParaRPr sz="4900"/>
          </a:p>
        </p:txBody>
      </p:sp>
      <p:sp>
        <p:nvSpPr>
          <p:cNvPr id="174" name="Google Shape;174;p22"/>
          <p:cNvSpPr txBox="1"/>
          <p:nvPr/>
        </p:nvSpPr>
        <p:spPr>
          <a:xfrm>
            <a:off x="3730950" y="1894500"/>
            <a:ext cx="3769500" cy="1354500"/>
          </a:xfrm>
          <a:prstGeom prst="rect">
            <a:avLst/>
          </a:prstGeom>
          <a:noFill/>
          <a:ln>
            <a:noFill/>
          </a:ln>
        </p:spPr>
        <p:txBody>
          <a:bodyPr anchorCtr="0" anchor="t" bIns="91425" lIns="91425" spcFirstLastPara="1" rIns="91425" wrap="square" tIns="91425">
            <a:spAutoFit/>
          </a:bodyPr>
          <a:lstStyle/>
          <a:p>
            <a:pPr indent="-349250" lvl="0" marL="457200" rtl="0" algn="l">
              <a:spcBef>
                <a:spcPts val="0"/>
              </a:spcBef>
              <a:spcAft>
                <a:spcPts val="0"/>
              </a:spcAft>
              <a:buSzPts val="1900"/>
              <a:buFont typeface="Lato"/>
              <a:buChar char="●"/>
            </a:pPr>
            <a:r>
              <a:rPr b="1" lang="en" sz="1900">
                <a:latin typeface="Lato"/>
                <a:ea typeface="Lato"/>
                <a:cs typeface="Lato"/>
                <a:sym typeface="Lato"/>
              </a:rPr>
              <a:t>D</a:t>
            </a:r>
            <a:r>
              <a:rPr b="1" lang="en" sz="1900">
                <a:latin typeface="Lato"/>
                <a:ea typeface="Lato"/>
                <a:cs typeface="Lato"/>
                <a:sym typeface="Lato"/>
              </a:rPr>
              <a:t>oW</a:t>
            </a:r>
            <a:endParaRPr b="1" sz="1900">
              <a:latin typeface="Lato"/>
              <a:ea typeface="Lato"/>
              <a:cs typeface="Lato"/>
              <a:sym typeface="Lato"/>
            </a:endParaRPr>
          </a:p>
          <a:p>
            <a:pPr indent="-349250" lvl="0" marL="457200" rtl="0" algn="l">
              <a:spcBef>
                <a:spcPts val="0"/>
              </a:spcBef>
              <a:spcAft>
                <a:spcPts val="0"/>
              </a:spcAft>
              <a:buSzPts val="1900"/>
              <a:buFont typeface="Lato"/>
              <a:buChar char="●"/>
            </a:pPr>
            <a:r>
              <a:rPr b="1" lang="en" sz="1900">
                <a:latin typeface="Lato"/>
                <a:ea typeface="Lato"/>
                <a:cs typeface="Lato"/>
                <a:sym typeface="Lato"/>
              </a:rPr>
              <a:t>Active</a:t>
            </a:r>
            <a:r>
              <a:rPr b="1" lang="en" sz="1900">
                <a:latin typeface="Lato"/>
                <a:ea typeface="Lato"/>
                <a:cs typeface="Lato"/>
                <a:sym typeface="Lato"/>
              </a:rPr>
              <a:t>ly Managing Workflow</a:t>
            </a:r>
            <a:endParaRPr b="1" sz="1900">
              <a:latin typeface="Lato"/>
              <a:ea typeface="Lato"/>
              <a:cs typeface="Lato"/>
              <a:sym typeface="Lato"/>
            </a:endParaRPr>
          </a:p>
          <a:p>
            <a:pPr indent="-349250" lvl="0" marL="457200" rtl="0" algn="l">
              <a:spcBef>
                <a:spcPts val="0"/>
              </a:spcBef>
              <a:spcAft>
                <a:spcPts val="0"/>
              </a:spcAft>
              <a:buSzPts val="1900"/>
              <a:buFont typeface="Lato"/>
              <a:buChar char="●"/>
            </a:pPr>
            <a:r>
              <a:rPr b="1" lang="en" sz="1900">
                <a:latin typeface="Lato"/>
                <a:ea typeface="Lato"/>
                <a:cs typeface="Lato"/>
                <a:sym typeface="Lato"/>
              </a:rPr>
              <a:t> Improving Workflow</a:t>
            </a:r>
            <a:endParaRPr b="1" sz="1900">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178" name="Shape 178"/>
        <p:cNvGrpSpPr/>
        <p:nvPr/>
      </p:nvGrpSpPr>
      <p:grpSpPr>
        <a:xfrm>
          <a:off x="0" y="0"/>
          <a:ext cx="0" cy="0"/>
          <a:chOff x="0" y="0"/>
          <a:chExt cx="0" cy="0"/>
        </a:xfrm>
      </p:grpSpPr>
      <p:sp>
        <p:nvSpPr>
          <p:cNvPr id="179" name="Google Shape;179;p23"/>
          <p:cNvSpPr txBox="1"/>
          <p:nvPr>
            <p:ph type="title"/>
          </p:nvPr>
        </p:nvSpPr>
        <p:spPr>
          <a:xfrm>
            <a:off x="852275" y="1374150"/>
            <a:ext cx="7354200" cy="31245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Clr>
                <a:srgbClr val="000000"/>
              </a:buClr>
              <a:buSzPts val="1700"/>
              <a:buChar char="●"/>
            </a:pPr>
            <a:r>
              <a:rPr lang="en" sz="1700">
                <a:solidFill>
                  <a:srgbClr val="000000"/>
                </a:solidFill>
              </a:rPr>
              <a:t>Define When started &amp; Finish                                                                              	 </a:t>
            </a:r>
            <a:endParaRPr sz="1700">
              <a:solidFill>
                <a:srgbClr val="000000"/>
              </a:solidFill>
            </a:endParaRPr>
          </a:p>
          <a:p>
            <a:pPr indent="-336550" lvl="0" marL="457200" rtl="0" algn="l">
              <a:spcBef>
                <a:spcPts val="0"/>
              </a:spcBef>
              <a:spcAft>
                <a:spcPts val="0"/>
              </a:spcAft>
              <a:buClr>
                <a:srgbClr val="000000"/>
              </a:buClr>
              <a:buSzPts val="1700"/>
              <a:buChar char="●"/>
            </a:pPr>
            <a:r>
              <a:rPr lang="en" sz="1700">
                <a:solidFill>
                  <a:srgbClr val="000000"/>
                </a:solidFill>
              </a:rPr>
              <a:t>WIP (Work in Progress) one or more states the work item flows  from start to finish.                                                                                             	 </a:t>
            </a:r>
            <a:endParaRPr sz="1700">
              <a:solidFill>
                <a:srgbClr val="000000"/>
              </a:solidFill>
            </a:endParaRPr>
          </a:p>
          <a:p>
            <a:pPr indent="-336550" lvl="0" marL="457200" rtl="0" algn="l">
              <a:spcBef>
                <a:spcPts val="0"/>
              </a:spcBef>
              <a:spcAft>
                <a:spcPts val="0"/>
              </a:spcAft>
              <a:buClr>
                <a:srgbClr val="000000"/>
              </a:buClr>
              <a:buSzPts val="1700"/>
              <a:buChar char="●"/>
            </a:pPr>
            <a:r>
              <a:rPr lang="en" sz="1700">
                <a:solidFill>
                  <a:srgbClr val="000000"/>
                </a:solidFill>
              </a:rPr>
              <a:t>Define how-to control WIP                                                                                       	 </a:t>
            </a:r>
            <a:endParaRPr sz="1700">
              <a:solidFill>
                <a:srgbClr val="000000"/>
              </a:solidFill>
            </a:endParaRPr>
          </a:p>
          <a:p>
            <a:pPr indent="-336550" lvl="0" marL="457200" rtl="0" algn="l">
              <a:spcBef>
                <a:spcPts val="0"/>
              </a:spcBef>
              <a:spcAft>
                <a:spcPts val="0"/>
              </a:spcAft>
              <a:buClr>
                <a:srgbClr val="000000"/>
              </a:buClr>
              <a:buSzPts val="1700"/>
              <a:buChar char="●"/>
            </a:pPr>
            <a:r>
              <a:rPr lang="en" sz="1700">
                <a:solidFill>
                  <a:srgbClr val="000000"/>
                </a:solidFill>
              </a:rPr>
              <a:t>Explicit policies about how items can flow </a:t>
            </a:r>
            <a:r>
              <a:rPr lang="en" sz="1700">
                <a:solidFill>
                  <a:srgbClr val="000000"/>
                </a:solidFill>
              </a:rPr>
              <a:t>through</a:t>
            </a:r>
            <a:r>
              <a:rPr lang="en" sz="1700">
                <a:solidFill>
                  <a:srgbClr val="000000"/>
                </a:solidFill>
              </a:rPr>
              <a:t> each state                                                    	 </a:t>
            </a:r>
            <a:endParaRPr sz="1700">
              <a:solidFill>
                <a:srgbClr val="000000"/>
              </a:solidFill>
            </a:endParaRPr>
          </a:p>
          <a:p>
            <a:pPr indent="-336550" lvl="0" marL="457200" rtl="0" algn="l">
              <a:spcBef>
                <a:spcPts val="0"/>
              </a:spcBef>
              <a:spcAft>
                <a:spcPts val="0"/>
              </a:spcAft>
              <a:buClr>
                <a:srgbClr val="000000"/>
              </a:buClr>
              <a:buSzPts val="1700"/>
              <a:buChar char="●"/>
            </a:pPr>
            <a:r>
              <a:rPr lang="en" sz="1700">
                <a:solidFill>
                  <a:srgbClr val="000000"/>
                </a:solidFill>
              </a:rPr>
              <a:t>a SLE (Service level expectation) which is a forecast of how long it should take a WI to flow from started to finish</a:t>
            </a:r>
            <a:endParaRPr sz="1700">
              <a:solidFill>
                <a:srgbClr val="000000"/>
              </a:solidFill>
            </a:endParaRPr>
          </a:p>
          <a:p>
            <a:pPr indent="0" lvl="0" marL="0" rtl="0" algn="l">
              <a:spcBef>
                <a:spcPts val="0"/>
              </a:spcBef>
              <a:spcAft>
                <a:spcPts val="0"/>
              </a:spcAft>
              <a:buNone/>
            </a:pPr>
            <a:r>
              <a:t/>
            </a:r>
            <a:endParaRPr sz="20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183" name="Shape 183"/>
        <p:cNvGrpSpPr/>
        <p:nvPr/>
      </p:nvGrpSpPr>
      <p:grpSpPr>
        <a:xfrm>
          <a:off x="0" y="0"/>
          <a:ext cx="0" cy="0"/>
          <a:chOff x="0" y="0"/>
          <a:chExt cx="0" cy="0"/>
        </a:xfrm>
      </p:grpSpPr>
      <p:sp>
        <p:nvSpPr>
          <p:cNvPr id="184" name="Google Shape;184;p24"/>
          <p:cNvSpPr txBox="1"/>
          <p:nvPr>
            <p:ph type="title"/>
          </p:nvPr>
        </p:nvSpPr>
        <p:spPr>
          <a:xfrm>
            <a:off x="614150" y="1322450"/>
            <a:ext cx="8237400" cy="262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 sz="1900">
                <a:solidFill>
                  <a:srgbClr val="990000"/>
                </a:solidFill>
              </a:rPr>
              <a:t>- </a:t>
            </a:r>
            <a:r>
              <a:rPr lang="en" sz="1900">
                <a:solidFill>
                  <a:srgbClr val="990000"/>
                </a:solidFill>
              </a:rPr>
              <a:t>Controlling</a:t>
            </a:r>
            <a:r>
              <a:rPr lang="en" sz="1900">
                <a:solidFill>
                  <a:srgbClr val="990000"/>
                </a:solidFill>
              </a:rPr>
              <a:t> WIP  </a:t>
            </a:r>
            <a:r>
              <a:rPr lang="en" sz="1500">
                <a:solidFill>
                  <a:srgbClr val="990000"/>
                </a:solidFill>
              </a:rPr>
              <a:t>(Work-Items in a workflow or slots/tokens on a </a:t>
            </a:r>
            <a:r>
              <a:rPr lang="en" sz="1500">
                <a:solidFill>
                  <a:srgbClr val="990000"/>
                </a:solidFill>
              </a:rPr>
              <a:t>Kanban board</a:t>
            </a:r>
            <a:r>
              <a:rPr lang="en" sz="1500">
                <a:solidFill>
                  <a:srgbClr val="990000"/>
                </a:solidFill>
              </a:rPr>
              <a:t>).</a:t>
            </a:r>
            <a:endParaRPr sz="1500">
              <a:solidFill>
                <a:srgbClr val="990000"/>
              </a:solidFill>
            </a:endParaRPr>
          </a:p>
          <a:p>
            <a:pPr indent="0" lvl="0" marL="0" rtl="0" algn="l">
              <a:spcBef>
                <a:spcPts val="0"/>
              </a:spcBef>
              <a:spcAft>
                <a:spcPts val="0"/>
              </a:spcAft>
              <a:buNone/>
            </a:pPr>
            <a:r>
              <a:rPr lang="en" sz="1900">
                <a:solidFill>
                  <a:srgbClr val="990000"/>
                </a:solidFill>
              </a:rPr>
              <a:t>- Avoiding W-Items piling up any part of the flow                          	 </a:t>
            </a:r>
            <a:endParaRPr sz="1900">
              <a:solidFill>
                <a:srgbClr val="990000"/>
              </a:solidFill>
            </a:endParaRPr>
          </a:p>
          <a:p>
            <a:pPr indent="0" lvl="0" marL="0" rtl="0" algn="l">
              <a:spcBef>
                <a:spcPts val="0"/>
              </a:spcBef>
              <a:spcAft>
                <a:spcPts val="0"/>
              </a:spcAft>
              <a:buNone/>
            </a:pPr>
            <a:r>
              <a:rPr lang="en" sz="1900">
                <a:solidFill>
                  <a:srgbClr val="990000"/>
                </a:solidFill>
              </a:rPr>
              <a:t>- Ensuring work not age </a:t>
            </a:r>
            <a:r>
              <a:rPr lang="en" sz="1500">
                <a:solidFill>
                  <a:srgbClr val="990000"/>
                </a:solidFill>
              </a:rPr>
              <a:t>(tool: SLE)  </a:t>
            </a:r>
            <a:r>
              <a:rPr lang="en" sz="1900">
                <a:solidFill>
                  <a:srgbClr val="990000"/>
                </a:solidFill>
              </a:rPr>
              <a:t>                                  	 </a:t>
            </a:r>
            <a:endParaRPr sz="1900">
              <a:solidFill>
                <a:srgbClr val="990000"/>
              </a:solidFill>
            </a:endParaRPr>
          </a:p>
          <a:p>
            <a:pPr indent="0" lvl="0" marL="0" rtl="0" algn="l">
              <a:spcBef>
                <a:spcPts val="0"/>
              </a:spcBef>
              <a:spcAft>
                <a:spcPts val="0"/>
              </a:spcAft>
              <a:buNone/>
            </a:pPr>
            <a:r>
              <a:rPr lang="en" sz="1900">
                <a:solidFill>
                  <a:srgbClr val="990000"/>
                </a:solidFill>
              </a:rPr>
              <a:t>- Unblocking blocked Work</a:t>
            </a:r>
            <a:r>
              <a:rPr lang="en">
                <a:solidFill>
                  <a:srgbClr val="990000"/>
                </a:solidFill>
              </a:rPr>
              <a:t>     </a:t>
            </a:r>
            <a:r>
              <a:rPr lang="en"/>
              <a:t>                                              	</a:t>
            </a:r>
            <a:endParaRPr/>
          </a:p>
          <a:p>
            <a:pPr indent="0" lvl="0" marL="0" rtl="0" algn="l">
              <a:spcBef>
                <a:spcPts val="0"/>
              </a:spcBef>
              <a:spcAft>
                <a:spcPts val="0"/>
              </a:spcAft>
              <a:buNone/>
            </a:pPr>
            <a:r>
              <a:t/>
            </a:r>
            <a:endParaRPr/>
          </a:p>
        </p:txBody>
      </p:sp>
      <p:pic>
        <p:nvPicPr>
          <p:cNvPr id="185" name="Google Shape;185;p24"/>
          <p:cNvPicPr preferRelativeResize="0"/>
          <p:nvPr/>
        </p:nvPicPr>
        <p:blipFill>
          <a:blip r:embed="rId3">
            <a:alphaModFix/>
          </a:blip>
          <a:stretch>
            <a:fillRect/>
          </a:stretch>
        </p:blipFill>
        <p:spPr>
          <a:xfrm>
            <a:off x="4963525" y="2671550"/>
            <a:ext cx="3573150" cy="19268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25"/>
          <p:cNvSpPr txBox="1"/>
          <p:nvPr>
            <p:ph type="title"/>
          </p:nvPr>
        </p:nvSpPr>
        <p:spPr>
          <a:xfrm>
            <a:off x="645550" y="1251325"/>
            <a:ext cx="3661200" cy="3362400"/>
          </a:xfrm>
          <a:prstGeom prst="rect">
            <a:avLst/>
          </a:prstGeom>
        </p:spPr>
        <p:txBody>
          <a:bodyPr anchorCtr="0" anchor="t" bIns="91425" lIns="91425" spcFirstLastPara="1" rIns="91425" wrap="square" tIns="91425">
            <a:noAutofit/>
          </a:bodyPr>
          <a:lstStyle/>
          <a:p>
            <a:pPr indent="-374650" lvl="0" marL="457200" rtl="0" algn="l">
              <a:spcBef>
                <a:spcPts val="0"/>
              </a:spcBef>
              <a:spcAft>
                <a:spcPts val="0"/>
              </a:spcAft>
              <a:buClr>
                <a:srgbClr val="000000"/>
              </a:buClr>
              <a:buSzPts val="2300"/>
              <a:buChar char="●"/>
            </a:pPr>
            <a:r>
              <a:rPr lang="en" sz="2300">
                <a:solidFill>
                  <a:srgbClr val="000000"/>
                </a:solidFill>
              </a:rPr>
              <a:t>Checking WIP-limits (on b</a:t>
            </a:r>
            <a:r>
              <a:rPr lang="en" sz="2300">
                <a:solidFill>
                  <a:srgbClr val="000000"/>
                </a:solidFill>
              </a:rPr>
              <a:t>o</a:t>
            </a:r>
            <a:r>
              <a:rPr lang="en" sz="2300">
                <a:solidFill>
                  <a:srgbClr val="000000"/>
                </a:solidFill>
              </a:rPr>
              <a:t>ard)                                                      	 </a:t>
            </a:r>
            <a:endParaRPr sz="2300">
              <a:solidFill>
                <a:srgbClr val="000000"/>
              </a:solidFill>
            </a:endParaRPr>
          </a:p>
          <a:p>
            <a:pPr indent="-419100" lvl="0" marL="457200" rtl="0" algn="l">
              <a:spcBef>
                <a:spcPts val="0"/>
              </a:spcBef>
              <a:spcAft>
                <a:spcPts val="0"/>
              </a:spcAft>
              <a:buClr>
                <a:srgbClr val="000000"/>
              </a:buClr>
              <a:buSzPts val="3000"/>
              <a:buChar char="●"/>
            </a:pPr>
            <a:r>
              <a:rPr lang="en" sz="2300">
                <a:solidFill>
                  <a:srgbClr val="000000"/>
                </a:solidFill>
              </a:rPr>
              <a:t>Gain information from board (visualisation and other Kanban measures)</a:t>
            </a:r>
            <a:r>
              <a:rPr lang="en">
                <a:solidFill>
                  <a:srgbClr val="000000"/>
                </a:solidFill>
              </a:rPr>
              <a:t>               	 </a:t>
            </a:r>
            <a:endParaRPr/>
          </a:p>
        </p:txBody>
      </p:sp>
      <p:sp>
        <p:nvSpPr>
          <p:cNvPr id="191" name="Google Shape;191;p25"/>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chemeClr val="dk1"/>
                </a:solidFill>
              </a:rPr>
              <a:t>State the problem you are solving in one or two sentences. </a:t>
            </a:r>
            <a:endParaRPr b="1" sz="1600">
              <a:solidFill>
                <a:schemeClr val="dk1"/>
              </a:solidFill>
            </a:endParaRPr>
          </a:p>
          <a:p>
            <a:pPr indent="0" lvl="0" marL="0" rtl="0" algn="l">
              <a:spcBef>
                <a:spcPts val="1000"/>
              </a:spcBef>
              <a:spcAft>
                <a:spcPts val="0"/>
              </a:spcAft>
              <a:buNone/>
            </a:pPr>
            <a:r>
              <a:t/>
            </a:r>
            <a:endParaRPr b="1" sz="1600">
              <a:solidFill>
                <a:schemeClr val="dk1"/>
              </a:solidFill>
            </a:endParaRPr>
          </a:p>
          <a:p>
            <a:pPr indent="0" lvl="0" marL="0" rtl="0" algn="l">
              <a:spcBef>
                <a:spcPts val="1000"/>
              </a:spcBef>
              <a:spcAft>
                <a:spcPts val="0"/>
              </a:spcAft>
              <a:buNone/>
            </a:pPr>
            <a:r>
              <a:rPr lang="en"/>
              <a:t>Make sure to explain why it is a real problem. </a:t>
            </a:r>
            <a:endParaRPr/>
          </a:p>
          <a:p>
            <a:pPr indent="0" lvl="0" marL="0" rtl="0" algn="l">
              <a:lnSpc>
                <a:spcPct val="115000"/>
              </a:lnSpc>
              <a:spcBef>
                <a:spcPts val="1600"/>
              </a:spcBef>
              <a:spcAft>
                <a:spcPts val="16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